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0" r:id="rId15"/>
    <p:sldId id="282" r:id="rId16"/>
    <p:sldId id="283" r:id="rId17"/>
    <p:sldId id="285" r:id="rId18"/>
    <p:sldId id="286" r:id="rId19"/>
    <p:sldId id="287" r:id="rId20"/>
    <p:sldId id="284" r:id="rId21"/>
    <p:sldId id="288" r:id="rId22"/>
    <p:sldId id="289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90" r:id="rId35"/>
  </p:sldIdLst>
  <p:sldSz cx="12192000" cy="6858000"/>
  <p:notesSz cx="6858000" cy="9144000"/>
  <p:embeddedFontLst>
    <p:embeddedFont>
      <p:font typeface="Bookman Old Style" panose="02050604050505020204" pitchFamily="18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Libre Franklin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uJ/7Qat1rD1yRJ6Ap7fXHfO5F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body" idx="1"/>
          </p:nvPr>
        </p:nvSpPr>
        <p:spPr>
          <a:xfrm rot="5400000">
            <a:off x="4246035" y="-1040554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31" name="Google Shape;31;p27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3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3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2" name="Google Shape;72;p33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2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24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0" y="1"/>
            <a:ext cx="12192001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Bookman Old Style"/>
              <a:buNone/>
            </a:pPr>
            <a:r>
              <a:rPr lang="en-US"/>
              <a:t>LOAN LENDING PREDICTION</a:t>
            </a:r>
            <a:endParaRPr sz="8000"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rgbClr val="262626"/>
                </a:solidFill>
              </a:rPr>
              <a:t>BY :- MADHU BALONI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solidFill>
                  <a:srgbClr val="262626"/>
                </a:solidFill>
              </a:rPr>
              <a:t>       :- DEEPAK SINGH BOHRA </a:t>
            </a:r>
            <a:endParaRPr dirty="0"/>
          </a:p>
        </p:txBody>
      </p:sp>
      <p:pic>
        <p:nvPicPr>
          <p:cNvPr id="97" name="Google Shape;97;p1" descr="A picture containing building, sitting, bench, sid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"/>
          <p:cNvCxnSpPr/>
          <p:nvPr/>
        </p:nvCxnSpPr>
        <p:spPr>
          <a:xfrm>
            <a:off x="5427754" y="4498925"/>
            <a:ext cx="5636107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title"/>
          </p:nvPr>
        </p:nvSpPr>
        <p:spPr>
          <a:xfrm>
            <a:off x="1066805" y="-184572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Combined Histogram </a:t>
            </a:r>
            <a:br>
              <a:rPr lang="en-US" dirty="0"/>
            </a:br>
            <a:r>
              <a:rPr lang="en-US" dirty="0"/>
              <a:t>with not fully paid=0 and 1</a:t>
            </a:r>
            <a:endParaRPr dirty="0"/>
          </a:p>
        </p:txBody>
      </p:sp>
      <p:pic>
        <p:nvPicPr>
          <p:cNvPr id="158" name="Google Shape;158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2706" y="1438575"/>
            <a:ext cx="10667400" cy="12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1000" y="2906625"/>
            <a:ext cx="9876925" cy="34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760605" y="30405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Count plot graph of purpose</a:t>
            </a:r>
            <a:endParaRPr dirty="0"/>
          </a:p>
        </p:txBody>
      </p:sp>
      <p:pic>
        <p:nvPicPr>
          <p:cNvPr id="165" name="Google Shape;165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4750" y="2369950"/>
            <a:ext cx="9650100" cy="3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 err="1"/>
              <a:t>Jointplot</a:t>
            </a:r>
            <a:r>
              <a:rPr lang="en-US" dirty="0"/>
              <a:t> graph of fico and </a:t>
            </a:r>
            <a:r>
              <a:rPr lang="en-US" dirty="0" err="1"/>
              <a:t>intrest</a:t>
            </a:r>
            <a:r>
              <a:rPr lang="en-US" dirty="0"/>
              <a:t> rate</a:t>
            </a:r>
            <a:endParaRPr dirty="0"/>
          </a:p>
        </p:txBody>
      </p:sp>
      <p:pic>
        <p:nvPicPr>
          <p:cNvPr id="171" name="Google Shape;171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0400" y="2056125"/>
            <a:ext cx="5014200" cy="5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5475" y="2697200"/>
            <a:ext cx="5555325" cy="35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 err="1"/>
              <a:t>Lm</a:t>
            </a:r>
            <a:r>
              <a:rPr lang="en-US" dirty="0"/>
              <a:t> plot graph of fico and </a:t>
            </a:r>
            <a:r>
              <a:rPr lang="en-US" dirty="0" err="1"/>
              <a:t>Intrest</a:t>
            </a:r>
            <a:r>
              <a:rPr lang="en-US" dirty="0"/>
              <a:t>  rate</a:t>
            </a:r>
            <a:endParaRPr dirty="0"/>
          </a:p>
        </p:txBody>
      </p:sp>
      <p:pic>
        <p:nvPicPr>
          <p:cNvPr id="178" name="Google Shape;178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53350" y="2108200"/>
            <a:ext cx="8760300" cy="3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4CCF-41E6-57A8-25D8-AFDA83B3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fico and installment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7D822-B634-0CE5-2355-C298BF430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23BE6-B66D-C094-32BF-40F4A110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6" y="1143000"/>
            <a:ext cx="1025608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4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05065-E0F6-633F-526B-C7A5AAC3F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27847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fico and annual income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D230F-92E6-7F06-1D76-F44A98100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D0BD6-FBDC-FA52-6F9C-491B3BA82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314450"/>
            <a:ext cx="1011936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7DC69-6ECC-EA29-3F23-A24ADDE2C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2805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</a:t>
            </a:r>
            <a:r>
              <a:rPr lang="en-US" dirty="0" err="1"/>
              <a:t>dti</a:t>
            </a:r>
            <a:r>
              <a:rPr lang="en-US" dirty="0"/>
              <a:t>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BE5A6-A893-7266-EC8B-A434017E9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F34DF-0934-D413-EB22-1767D2973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228725"/>
            <a:ext cx="11040002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0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6675-4FBA-8730-88E4-003C7D14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days with credit line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9FB49-6AD6-EAB8-E84E-0BF25B6F1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A6566-745B-B0CB-1DB6-CC117B07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37361"/>
            <a:ext cx="100584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642A-189E-77DB-3B83-54811648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514350"/>
            <a:ext cx="10769917" cy="747709"/>
          </a:xfrm>
        </p:spPr>
        <p:txBody>
          <a:bodyPr/>
          <a:lstStyle/>
          <a:p>
            <a:r>
              <a:rPr lang="en-US" dirty="0"/>
              <a:t>Relation between </a:t>
            </a:r>
            <a:r>
              <a:rPr lang="en-US" dirty="0" err="1"/>
              <a:t>revol.util</a:t>
            </a:r>
            <a:r>
              <a:rPr lang="en-US" dirty="0"/>
              <a:t>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6EB0A-BD80-72E7-BF82-5F99AA4AF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441C7-38A1-81A3-0DBC-61B58382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35" y="2023388"/>
            <a:ext cx="5944430" cy="4810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B2CBB-2F69-763A-D0D0-3B8383AF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365032"/>
            <a:ext cx="11535966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17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2D35-89E8-3F7F-925A-F22E2974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</a:t>
            </a:r>
            <a:r>
              <a:rPr lang="en-US" dirty="0" err="1"/>
              <a:t>revol.util</a:t>
            </a:r>
            <a:r>
              <a:rPr lang="en-US" dirty="0"/>
              <a:t>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0C516-7072-862F-A45A-CE2FC23BD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141CF-267C-DFC1-E11F-68365D67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28713"/>
            <a:ext cx="10058400" cy="57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22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DATA INFORMATION</a:t>
            </a:r>
            <a:endParaRPr/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3420932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91440" lvl="0" indent="-1206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Credit policy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Purpose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Interest Rate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Installment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Log of Annual Income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Debt to Income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FICO</a:t>
            </a:r>
            <a:endParaRPr/>
          </a:p>
          <a:p>
            <a:pPr marL="91440" lvl="0" indent="-12065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Days with Credit Line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4383741" y="2108202"/>
            <a:ext cx="506954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Revolving Utilization Rate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Borrower Revolving Balance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Inquries of Last 6 months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Due on payment on last 2 month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Public  Records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B6C1-F94A-4C0C-63F8-C9276015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2690"/>
          </a:xfrm>
        </p:spPr>
        <p:txBody>
          <a:bodyPr>
            <a:noAutofit/>
          </a:bodyPr>
          <a:lstStyle/>
          <a:p>
            <a:r>
              <a:rPr lang="en-US" sz="4000" dirty="0"/>
              <a:t>Relation between inqlast6mnts and </a:t>
            </a:r>
            <a:br>
              <a:rPr lang="en-US" sz="4000" dirty="0"/>
            </a:br>
            <a:r>
              <a:rPr lang="en-US" sz="4000" dirty="0"/>
              <a:t>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B9E0B-4C50-4E82-130C-2C94DF11B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3C40F-8B73-1116-82B5-BC4F3F7C3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19" y="1328738"/>
            <a:ext cx="10058399" cy="55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38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7A1F9-9C2F-938F-9387-7B311686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99272"/>
          </a:xfrm>
        </p:spPr>
        <p:txBody>
          <a:bodyPr/>
          <a:lstStyle/>
          <a:p>
            <a:r>
              <a:rPr lang="en-US" dirty="0"/>
              <a:t>Relation delinq.2yrs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3FE2F-9ADB-888E-10BF-2BE7E00BF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68810-5902-3F3C-9B35-B894E27B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43038"/>
            <a:ext cx="10058400" cy="54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1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4661-4B52-2AF8-D4D7-0B4BCE541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19293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public record and fico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9E2AD-51E0-0DAF-CA10-6DCD2675D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9F61A-AC75-E2C8-C366-5062B0E0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05896"/>
            <a:ext cx="9997440" cy="54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 Categorical Features</a:t>
            </a:r>
            <a:endParaRPr dirty="0"/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604350"/>
            <a:ext cx="3867700" cy="16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Final Data</a:t>
            </a:r>
            <a:endParaRPr dirty="0"/>
          </a:p>
        </p:txBody>
      </p:sp>
      <p:pic>
        <p:nvPicPr>
          <p:cNvPr id="190" name="Google Shape;190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2200" y="2313300"/>
            <a:ext cx="9616500" cy="37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Final Data Information</a:t>
            </a:r>
            <a:endParaRPr dirty="0"/>
          </a:p>
        </p:txBody>
      </p:sp>
      <p:pic>
        <p:nvPicPr>
          <p:cNvPr id="196" name="Google Shape;19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39975" y="2108200"/>
            <a:ext cx="6351900" cy="42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Train Test  Split the final Data</a:t>
            </a:r>
            <a:endParaRPr dirty="0"/>
          </a:p>
        </p:txBody>
      </p:sp>
      <p:pic>
        <p:nvPicPr>
          <p:cNvPr id="202" name="Google Shape;20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470350"/>
            <a:ext cx="7440900" cy="18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1097280" y="628649"/>
            <a:ext cx="10058400" cy="1815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>
              <a:buSzPts val="4700"/>
            </a:pP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Evaluation of Decision Tree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dirty="0"/>
          </a:p>
        </p:txBody>
      </p:sp>
      <p:pic>
        <p:nvPicPr>
          <p:cNvPr id="208" name="Google Shape;208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444625"/>
            <a:ext cx="10128300" cy="23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Predictions of Decision Tree </a:t>
            </a:r>
            <a:endParaRPr dirty="0"/>
          </a:p>
        </p:txBody>
      </p:sp>
      <p:pic>
        <p:nvPicPr>
          <p:cNvPr id="214" name="Google Shape;214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3009850"/>
            <a:ext cx="6620700" cy="14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 err="1"/>
              <a:t>Accuracy_Score</a:t>
            </a:r>
            <a:endParaRPr dirty="0"/>
          </a:p>
        </p:txBody>
      </p:sp>
      <p:pic>
        <p:nvPicPr>
          <p:cNvPr id="220" name="Google Shape;220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66799" y="2247825"/>
            <a:ext cx="10058400" cy="3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Imports the Libraries</a:t>
            </a:r>
            <a:endParaRPr/>
          </a:p>
        </p:txBody>
      </p:sp>
      <p:pic>
        <p:nvPicPr>
          <p:cNvPr id="111" name="Google Shape;111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490" t="73410"/>
          <a:stretch/>
        </p:blipFill>
        <p:spPr>
          <a:xfrm>
            <a:off x="644547" y="2195828"/>
            <a:ext cx="10287000" cy="28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Evaluation of Random Forest Tree</a:t>
            </a:r>
            <a:endParaRPr dirty="0"/>
          </a:p>
        </p:txBody>
      </p:sp>
      <p:pic>
        <p:nvPicPr>
          <p:cNvPr id="226" name="Google Shape;22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540150"/>
            <a:ext cx="9447600" cy="19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Prediction of RFC</a:t>
            </a:r>
            <a:endParaRPr dirty="0"/>
          </a:p>
        </p:txBody>
      </p:sp>
      <p:pic>
        <p:nvPicPr>
          <p:cNvPr id="232" name="Google Shape;232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893625"/>
            <a:ext cx="5381700" cy="10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 err="1"/>
              <a:t>Accuracy_Score</a:t>
            </a:r>
            <a:endParaRPr dirty="0"/>
          </a:p>
        </p:txBody>
      </p:sp>
      <p:pic>
        <p:nvPicPr>
          <p:cNvPr id="238" name="Google Shape;238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97275" y="2282725"/>
            <a:ext cx="10215600" cy="38697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841D-D618-3A9A-F84E-79778021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13585"/>
          </a:xfrm>
        </p:spPr>
        <p:txBody>
          <a:bodyPr/>
          <a:lstStyle/>
          <a:p>
            <a:r>
              <a:rPr lang="en-US" dirty="0"/>
              <a:t>K </a:t>
            </a:r>
            <a:r>
              <a:rPr lang="en-US" dirty="0" err="1"/>
              <a:t>Neighbours</a:t>
            </a:r>
            <a:r>
              <a:rPr lang="en-US" dirty="0"/>
              <a:t> Classifier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F3F61-C542-FA9F-6043-7BB22D04D7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FB0FC-016D-437E-7FCE-9D4605B8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628775"/>
            <a:ext cx="100584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56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7F7CD-D9A2-151F-918D-3588AEE3CC62}"/>
              </a:ext>
            </a:extLst>
          </p:cNvPr>
          <p:cNvSpPr txBox="1"/>
          <p:nvPr/>
        </p:nvSpPr>
        <p:spPr>
          <a:xfrm flipH="1">
            <a:off x="4301966" y="185866"/>
            <a:ext cx="3454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CONCLUSION</a:t>
            </a:r>
          </a:p>
        </p:txBody>
      </p:sp>
      <p:pic>
        <p:nvPicPr>
          <p:cNvPr id="7" name="Google Shape;220;p20">
            <a:extLst>
              <a:ext uri="{FF2B5EF4-FFF2-40B4-BE49-F238E27FC236}">
                <a16:creationId xmlns:a16="http://schemas.microsoft.com/office/drawing/2014/main" id="{C0F2F9F3-569C-C32B-5FAD-509818FF932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8712" t="61040" r="42140" b="14646"/>
          <a:stretch/>
        </p:blipFill>
        <p:spPr>
          <a:xfrm>
            <a:off x="428625" y="1308791"/>
            <a:ext cx="494347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38;p23">
            <a:extLst>
              <a:ext uri="{FF2B5EF4-FFF2-40B4-BE49-F238E27FC236}">
                <a16:creationId xmlns:a16="http://schemas.microsoft.com/office/drawing/2014/main" id="{73ABEBF6-D1F3-C41F-D6D7-AF1F8894B47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147" t="61005" r="49343" b="19058"/>
          <a:stretch/>
        </p:blipFill>
        <p:spPr>
          <a:xfrm>
            <a:off x="414338" y="2739868"/>
            <a:ext cx="5057776" cy="77152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0836B-BB38-4BEB-26F3-E9CA0B917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" t="77869" r="43684" b="4645"/>
          <a:stretch/>
        </p:blipFill>
        <p:spPr>
          <a:xfrm>
            <a:off x="414338" y="4450078"/>
            <a:ext cx="5614988" cy="914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1F15C-4ED7-C6C2-2B5D-D4C16DDF8776}"/>
              </a:ext>
            </a:extLst>
          </p:cNvPr>
          <p:cNvSpPr txBox="1"/>
          <p:nvPr/>
        </p:nvSpPr>
        <p:spPr>
          <a:xfrm>
            <a:off x="428625" y="854043"/>
            <a:ext cx="622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Decision tree 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22C86-F052-2B88-782F-0F96CECCDFF5}"/>
              </a:ext>
            </a:extLst>
          </p:cNvPr>
          <p:cNvSpPr txBox="1"/>
          <p:nvPr/>
        </p:nvSpPr>
        <p:spPr>
          <a:xfrm>
            <a:off x="314325" y="2278203"/>
            <a:ext cx="505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Random forest confusion matrix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FB3307-3000-BBBB-9B3E-E3BA7FE3CE9D}"/>
              </a:ext>
            </a:extLst>
          </p:cNvPr>
          <p:cNvSpPr txBox="1"/>
          <p:nvPr/>
        </p:nvSpPr>
        <p:spPr>
          <a:xfrm>
            <a:off x="487201" y="3924183"/>
            <a:ext cx="3841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 nearest </a:t>
            </a:r>
            <a:r>
              <a:rPr lang="en-US" sz="2400" b="1" dirty="0" err="1"/>
              <a:t>neighbours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20A7A-228D-5851-3E37-DD475991E4FF}"/>
              </a:ext>
            </a:extLst>
          </p:cNvPr>
          <p:cNvSpPr txBox="1"/>
          <p:nvPr/>
        </p:nvSpPr>
        <p:spPr>
          <a:xfrm flipH="1">
            <a:off x="6554624" y="897734"/>
            <a:ext cx="52087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i="0" dirty="0">
                <a:solidFill>
                  <a:srgbClr val="7030A0"/>
                </a:solidFill>
                <a:effectLst/>
                <a:latin typeface="source-serif-pro"/>
              </a:rPr>
              <a:t>A 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source-serif-pro"/>
              </a:rPr>
              <a:t>good model</a:t>
            </a:r>
            <a:r>
              <a:rPr lang="en-US" sz="3600" b="0" i="0" dirty="0">
                <a:solidFill>
                  <a:srgbClr val="7030A0"/>
                </a:solidFill>
                <a:effectLst/>
                <a:latin typeface="source-serif-pro"/>
              </a:rPr>
              <a:t> is one which has </a:t>
            </a:r>
            <a:r>
              <a:rPr lang="en-US" sz="3600" b="1" i="1" dirty="0">
                <a:solidFill>
                  <a:srgbClr val="7030A0"/>
                </a:solidFill>
                <a:effectLst/>
                <a:latin typeface="source-serif-pro"/>
              </a:rPr>
              <a:t>high TP and TN rates</a:t>
            </a:r>
            <a:r>
              <a:rPr lang="en-US" sz="3600" b="0" i="0" dirty="0">
                <a:solidFill>
                  <a:srgbClr val="7030A0"/>
                </a:solidFill>
                <a:effectLst/>
                <a:latin typeface="source-serif-pro"/>
              </a:rPr>
              <a:t>, while </a:t>
            </a:r>
            <a:r>
              <a:rPr lang="en-US" sz="3600" b="1" i="1" dirty="0">
                <a:solidFill>
                  <a:srgbClr val="7030A0"/>
                </a:solidFill>
                <a:effectLst/>
                <a:latin typeface="source-serif-pro"/>
              </a:rPr>
              <a:t>low FP and FN rates</a:t>
            </a:r>
            <a:r>
              <a:rPr lang="en-US" sz="3600" b="0" i="0" dirty="0">
                <a:solidFill>
                  <a:srgbClr val="7030A0"/>
                </a:solidFill>
                <a:effectLst/>
                <a:latin typeface="source-serif-pro"/>
              </a:rPr>
              <a:t>. </a:t>
            </a:r>
          </a:p>
          <a:p>
            <a:pPr algn="l"/>
            <a:r>
              <a:rPr lang="en-US" sz="3600" b="0" i="0" dirty="0">
                <a:solidFill>
                  <a:srgbClr val="7030A0"/>
                </a:solidFill>
                <a:effectLst/>
                <a:latin typeface="source-serif-pro"/>
              </a:rPr>
              <a:t>Therefore Random forest model is best for this data compared to other </a:t>
            </a:r>
          </a:p>
        </p:txBody>
      </p:sp>
    </p:spTree>
    <p:extLst>
      <p:ext uri="{BB962C8B-B14F-4D97-AF65-F5344CB8AC3E}">
        <p14:creationId xmlns:p14="http://schemas.microsoft.com/office/powerpoint/2010/main" val="2648073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1097280" y="286604"/>
            <a:ext cx="10058400" cy="89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 the Data</a:t>
            </a:r>
            <a:endParaRPr/>
          </a:p>
        </p:txBody>
      </p:sp>
      <p:pic>
        <p:nvPicPr>
          <p:cNvPr id="117" name="Google Shape;117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14593" y="1500594"/>
            <a:ext cx="9162900" cy="11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703" y="2836495"/>
            <a:ext cx="10431331" cy="337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1904400" y="478550"/>
            <a:ext cx="83832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Check the Data</a:t>
            </a:r>
            <a:endParaRPr/>
          </a:p>
        </p:txBody>
      </p:sp>
      <p:pic>
        <p:nvPicPr>
          <p:cNvPr id="124" name="Google Shape;124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82107" y="2015433"/>
            <a:ext cx="6427800" cy="41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163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More about the data</a:t>
            </a:r>
            <a:endParaRPr/>
          </a:p>
        </p:txBody>
      </p:sp>
      <p:pic>
        <p:nvPicPr>
          <p:cNvPr id="130" name="Google Shape;130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4175" y="2034100"/>
            <a:ext cx="11468400" cy="41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 txBox="1"/>
          <p:nvPr/>
        </p:nvSpPr>
        <p:spPr>
          <a:xfrm>
            <a:off x="1277471" y="1450554"/>
            <a:ext cx="103407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Like Count,Mean,Standard Deviation,Min-Max values ,n% of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801450" y="98349"/>
            <a:ext cx="10058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Bookman Old Style"/>
              <a:buNone/>
            </a:pPr>
            <a:r>
              <a:rPr lang="en-US"/>
              <a:t>Histogram for FICO when credit=1</a:t>
            </a:r>
            <a:endParaRPr/>
          </a:p>
        </p:txBody>
      </p:sp>
      <p:pic>
        <p:nvPicPr>
          <p:cNvPr id="137" name="Google Shape;137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029" t="28660" r="36781" b="15786"/>
          <a:stretch/>
        </p:blipFill>
        <p:spPr>
          <a:xfrm>
            <a:off x="210675" y="2218775"/>
            <a:ext cx="11538300" cy="42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4">
            <a:alphaModFix/>
          </a:blip>
          <a:srcRect b="27733"/>
          <a:stretch/>
        </p:blipFill>
        <p:spPr>
          <a:xfrm>
            <a:off x="284175" y="941300"/>
            <a:ext cx="11538300" cy="9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970825" y="-2"/>
            <a:ext cx="10058400" cy="9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sz="4600"/>
              <a:t>Histogram for FICO when credit=1</a:t>
            </a:r>
            <a:endParaRPr sz="4600"/>
          </a:p>
        </p:txBody>
      </p:sp>
      <p:pic>
        <p:nvPicPr>
          <p:cNvPr id="144" name="Google Shape;144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1439" t="49127" r="23524" b="39972"/>
          <a:stretch/>
        </p:blipFill>
        <p:spPr>
          <a:xfrm>
            <a:off x="393625" y="1093600"/>
            <a:ext cx="11617200" cy="11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175" y="2473800"/>
            <a:ext cx="11726650" cy="39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dirty="0"/>
              <a:t>Combined Histogram </a:t>
            </a:r>
            <a:br>
              <a:rPr lang="en-US" dirty="0"/>
            </a:br>
            <a:r>
              <a:rPr lang="en-US" dirty="0"/>
              <a:t>with credit policy =0 and 1</a:t>
            </a:r>
            <a:endParaRPr dirty="0"/>
          </a:p>
        </p:txBody>
      </p:sp>
      <p:pic>
        <p:nvPicPr>
          <p:cNvPr id="151" name="Google Shape;151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59667" y="2027842"/>
            <a:ext cx="8707200" cy="11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4125" y="3220725"/>
            <a:ext cx="8027174" cy="29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Widescreen</PresentationFormat>
  <Paragraphs>55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source-serif-pro</vt:lpstr>
      <vt:lpstr>Arial</vt:lpstr>
      <vt:lpstr>Calibri</vt:lpstr>
      <vt:lpstr>Helvetica Neue</vt:lpstr>
      <vt:lpstr>Libre Franklin</vt:lpstr>
      <vt:lpstr>Bookman Old Style</vt:lpstr>
      <vt:lpstr>Noto Sans Symbols</vt:lpstr>
      <vt:lpstr>1_RetrospectVTI</vt:lpstr>
      <vt:lpstr>LOAN LENDING PREDICTION</vt:lpstr>
      <vt:lpstr>DATA INFORMATION</vt:lpstr>
      <vt:lpstr>Imports the Libraries</vt:lpstr>
      <vt:lpstr>Get the Data</vt:lpstr>
      <vt:lpstr>Check the Data</vt:lpstr>
      <vt:lpstr>More about the data</vt:lpstr>
      <vt:lpstr>Histogram for FICO when credit=1</vt:lpstr>
      <vt:lpstr>Histogram for FICO when credit=1</vt:lpstr>
      <vt:lpstr>Combined Histogram  with credit policy =0 and 1</vt:lpstr>
      <vt:lpstr>Combined Histogram  with not fully paid=0 and 1</vt:lpstr>
      <vt:lpstr>Count plot graph of purpose</vt:lpstr>
      <vt:lpstr>Jointplot graph of fico and intrest rate</vt:lpstr>
      <vt:lpstr>Lm plot graph of fico and Intrest  rate</vt:lpstr>
      <vt:lpstr>Relation between fico and installment</vt:lpstr>
      <vt:lpstr>Relation between fico and annual income</vt:lpstr>
      <vt:lpstr>Relation between dti and fico</vt:lpstr>
      <vt:lpstr>Relation between days with credit line and fico</vt:lpstr>
      <vt:lpstr>Relation between revol.util and fico</vt:lpstr>
      <vt:lpstr>Relation between revol.util and fico</vt:lpstr>
      <vt:lpstr>Relation between inqlast6mnts and  fico</vt:lpstr>
      <vt:lpstr>Relation delinq.2yrs and fico</vt:lpstr>
      <vt:lpstr>Relation between public record and fico</vt:lpstr>
      <vt:lpstr> Categorical Features</vt:lpstr>
      <vt:lpstr>Final Data</vt:lpstr>
      <vt:lpstr>Final Data Information</vt:lpstr>
      <vt:lpstr>Train Test  Split the final Data</vt:lpstr>
      <vt:lpstr> Evaluation of Decision Tree </vt:lpstr>
      <vt:lpstr>Predictions of Decision Tree </vt:lpstr>
      <vt:lpstr>Accuracy_Score</vt:lpstr>
      <vt:lpstr>Evaluation of Random Forest Tree</vt:lpstr>
      <vt:lpstr>Prediction of RFC</vt:lpstr>
      <vt:lpstr>Accuracy_Score</vt:lpstr>
      <vt:lpstr>K Neighbours Classifier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LENDING PREDICTION</dc:title>
  <dc:creator>DEEPAK BOHRA</dc:creator>
  <cp:lastModifiedBy>DEEPAK BOHRA</cp:lastModifiedBy>
  <cp:revision>1</cp:revision>
  <dcterms:created xsi:type="dcterms:W3CDTF">2023-04-03T23:15:35Z</dcterms:created>
  <dcterms:modified xsi:type="dcterms:W3CDTF">2023-04-04T06:50:41Z</dcterms:modified>
</cp:coreProperties>
</file>